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77" r:id="rId13"/>
    <p:sldId id="278" r:id="rId14"/>
    <p:sldId id="268" r:id="rId15"/>
    <p:sldId id="269" r:id="rId16"/>
    <p:sldId id="270" r:id="rId17"/>
    <p:sldId id="273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2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6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84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00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16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2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55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7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1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79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82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78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0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9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98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30ED-62A2-4DC9-AE53-EC7DAECE2DB7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A248D2-48A6-46A2-A0F6-FAB3CF8E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67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И.И.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Серегина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 ОПЫТА  РАБОТЫ  С  ДОКУМЕНТАМИ  РГАКФД ПЕРИОДА  ВТОРОЙ МИРОВОЙ ВОЙНЫ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4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Открытие Монумента Фронтовому Кинооператору. Московская область, г. Красногорск, 4 сентября 2020 г.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9382"/>
            <a:ext cx="4183062" cy="27838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8853"/>
            <a:ext cx="4184650" cy="2784906"/>
          </a:xfrm>
        </p:spPr>
      </p:pic>
    </p:spTree>
    <p:extLst>
      <p:ext uri="{BB962C8B-B14F-4D97-AF65-F5344CB8AC3E}">
        <p14:creationId xmlns:p14="http://schemas.microsoft.com/office/powerpoint/2010/main" val="31432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Фотодокументы</a:t>
            </a:r>
            <a:br>
              <a:rPr lang="ru-RU" sz="2800" dirty="0" smtClean="0"/>
            </a:br>
            <a:r>
              <a:rPr lang="ru-RU" sz="2800" dirty="0" smtClean="0"/>
              <a:t>Е.А. Халдея из собрания РГАКФД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777570"/>
            <a:ext cx="4513262" cy="30012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Разведчики 83-й отдельной </a:t>
            </a:r>
            <a:r>
              <a:rPr lang="ru-RU" sz="1600" dirty="0" err="1"/>
              <a:t>гв</a:t>
            </a:r>
            <a:r>
              <a:rPr lang="ru-RU" sz="1600" dirty="0"/>
              <a:t>. разведывательной роты 82-й гвардейской стрелковой дивизии гвардии младший сержант А.Л. Ковалев (держит древко), гвардии старшина </a:t>
            </a:r>
            <a:r>
              <a:rPr lang="ru-RU" sz="1600" dirty="0" err="1"/>
              <a:t>разведроты</a:t>
            </a:r>
            <a:r>
              <a:rPr lang="ru-RU" sz="1600" dirty="0"/>
              <a:t> А.И. Исмаилов и гвардии рядовой Л.П. Горячев водружают Знамя Победы над Рейхстагом</a:t>
            </a:r>
            <a:r>
              <a:rPr lang="ru-RU" sz="1600" dirty="0" smtClean="0"/>
              <a:t>. Германия, г. Берлин, 2 мая 1945 г. РГАКФД. 0-76212.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28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Фотодокументы Е.А. Халдея из собрания РГАКФД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Санинструктор 1-го батальона 126-го морского стрелкового полка старший сержант Н.С. </a:t>
            </a:r>
            <a:r>
              <a:rPr lang="ru-RU" sz="1400" dirty="0" err="1"/>
              <a:t>Буракова</a:t>
            </a:r>
            <a:r>
              <a:rPr lang="ru-RU" sz="1400" dirty="0"/>
              <a:t> перевязывает голову раненому бойцу</a:t>
            </a:r>
            <a:r>
              <a:rPr lang="ru-RU" sz="1400" dirty="0" smtClean="0"/>
              <a:t>. Северный фронт, 1942 г. РГАКФД. 0-157940.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015550"/>
            <a:ext cx="4184650" cy="27477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Группа разведчиков десантного отряда на выполнении боевого задания</a:t>
            </a:r>
            <a:r>
              <a:rPr lang="ru-RU" sz="1400" dirty="0" smtClean="0"/>
              <a:t>. Северный фронт, июль 1941 г. РГАКФД. 0-166520.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98" y="2736850"/>
            <a:ext cx="2142317" cy="3305175"/>
          </a:xfrm>
        </p:spPr>
      </p:pic>
    </p:spTree>
    <p:extLst>
      <p:ext uri="{BB962C8B-B14F-4D97-AF65-F5344CB8AC3E}">
        <p14:creationId xmlns:p14="http://schemas.microsoft.com/office/powerpoint/2010/main" val="4508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Фотодокументы из личного архива </a:t>
            </a:r>
            <a:br>
              <a:rPr lang="ru-RU" sz="2800" dirty="0" smtClean="0"/>
            </a:br>
            <a:r>
              <a:rPr lang="ru-RU" sz="2800" dirty="0" smtClean="0"/>
              <a:t>А.Е. Халдей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775713"/>
            <a:ext cx="4513262" cy="30049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Высадка морского десанта для выполнения боевого задания</a:t>
            </a:r>
            <a:r>
              <a:rPr lang="ru-RU" sz="2000" dirty="0" smtClean="0"/>
              <a:t>. Северный фронт, 1942 г. Автор съёмки Е.А. </a:t>
            </a:r>
            <a:r>
              <a:rPr lang="ru-RU" sz="2000" dirty="0"/>
              <a:t>Х</a:t>
            </a:r>
            <a:r>
              <a:rPr lang="ru-RU" sz="2000" dirty="0" smtClean="0"/>
              <a:t>алдей. РГАКФД. 0-394522.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18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Информационный ресурс «Победа. </a:t>
            </a:r>
            <a:r>
              <a:rPr lang="ru-RU" sz="2400" dirty="0"/>
              <a:t>1941-1945</a:t>
            </a:r>
            <a:r>
              <a:rPr lang="ru-RU" sz="2400" dirty="0" smtClean="0"/>
              <a:t>»,  </a:t>
            </a:r>
            <a:r>
              <a:rPr lang="ru-RU" sz="2400" dirty="0"/>
              <a:t>координацию работы над которым осуществляет Федеральное архивное агентство (</a:t>
            </a:r>
            <a:r>
              <a:rPr lang="ru-RU" sz="2400" dirty="0" err="1"/>
              <a:t>Росархив</a:t>
            </a:r>
            <a:r>
              <a:rPr lang="ru-RU" sz="2400" dirty="0"/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23" y="2160588"/>
            <a:ext cx="5754591" cy="3881437"/>
          </a:xfrm>
        </p:spPr>
      </p:pic>
    </p:spTree>
    <p:extLst>
      <p:ext uri="{BB962C8B-B14F-4D97-AF65-F5344CB8AC3E}">
        <p14:creationId xmlns:p14="http://schemas.microsoft.com/office/powerpoint/2010/main" val="2817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Редактирование и усовершенствование справочников </a:t>
            </a:r>
            <a:r>
              <a:rPr lang="ru-RU" sz="2800" dirty="0" smtClean="0"/>
              <a:t>электронного </a:t>
            </a:r>
            <a:r>
              <a:rPr lang="ru-RU" sz="2800" dirty="0" err="1" smtClean="0"/>
              <a:t>фотокаталога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97" y="2160588"/>
            <a:ext cx="5090644" cy="3881437"/>
          </a:xfrm>
        </p:spPr>
      </p:pic>
    </p:spTree>
    <p:extLst>
      <p:ext uri="{BB962C8B-B14F-4D97-AF65-F5344CB8AC3E}">
        <p14:creationId xmlns:p14="http://schemas.microsoft.com/office/powerpoint/2010/main" val="4565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Редактирование и усовершенствование справочников электронного </a:t>
            </a:r>
            <a:r>
              <a:rPr lang="ru-RU" sz="2800" dirty="0" err="1" smtClean="0"/>
              <a:t>фотокаталога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i="1" dirty="0" smtClean="0"/>
              <a:t>Старая аннотация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Разведчики-кавалеристы </a:t>
            </a:r>
            <a:r>
              <a:rPr lang="ru-RU" sz="2400" dirty="0"/>
              <a:t>Т.И. Майор и В.С. </a:t>
            </a:r>
            <a:r>
              <a:rPr lang="ru-RU" sz="2400" dirty="0" smtClean="0"/>
              <a:t>Токарев. </a:t>
            </a:r>
            <a:r>
              <a:rPr lang="ru-RU" sz="2400" dirty="0"/>
              <a:t>Северный Кавказ, 1942 г</a:t>
            </a:r>
            <a:r>
              <a:rPr lang="ru-RU" sz="2400" dirty="0" smtClean="0"/>
              <a:t>. РГАКФД. 0–154334.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i="1" dirty="0" smtClean="0"/>
              <a:t>Новая аннотация</a:t>
            </a:r>
            <a:endParaRPr lang="ru-RU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Командир зенитной батареи 12-й Кубанской казачьей дивизии лейтенант Т.И. Майор и старшина батареи В.С. </a:t>
            </a:r>
            <a:r>
              <a:rPr lang="ru-RU" sz="2400" dirty="0" smtClean="0"/>
              <a:t>Токарев. </a:t>
            </a:r>
            <a:r>
              <a:rPr lang="ru-RU" sz="2400" dirty="0"/>
              <a:t>Северный Кавказ, 1942 г</a:t>
            </a:r>
            <a:r>
              <a:rPr lang="ru-RU" sz="2400" dirty="0" smtClean="0"/>
              <a:t>. РГАКФД. 0-154334.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11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Редактирование </a:t>
            </a:r>
            <a:r>
              <a:rPr lang="ru-RU" dirty="0"/>
              <a:t>и усовершенствование справочников электронного </a:t>
            </a:r>
            <a:r>
              <a:rPr lang="ru-RU" dirty="0" err="1"/>
              <a:t>фотокаталога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73" y="1777570"/>
            <a:ext cx="3751542" cy="30012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800" dirty="0" smtClean="0"/>
          </a:p>
          <a:p>
            <a:pPr algn="ctr"/>
            <a:r>
              <a:rPr lang="ru-RU" sz="2800" dirty="0" smtClean="0"/>
              <a:t>Справочник «Персона»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45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Фотодокументы из личного архива А.М. </a:t>
            </a:r>
            <a:r>
              <a:rPr lang="ru-RU" sz="2800" dirty="0" err="1" smtClean="0"/>
              <a:t>Межуева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Морские </a:t>
            </a:r>
            <a:r>
              <a:rPr lang="ru-RU" sz="1400" dirty="0"/>
              <a:t>пехотинцы идут в </a:t>
            </a:r>
            <a:r>
              <a:rPr lang="ru-RU" sz="1400" dirty="0" smtClean="0"/>
              <a:t>атаку. Россия, северо-западнее Туапсе, 1943 г. РГАКФД. 0-361791.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054916"/>
            <a:ext cx="4184650" cy="266904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 smtClean="0"/>
              <a:t>Морские </a:t>
            </a:r>
            <a:r>
              <a:rPr lang="ru-RU" sz="1400" dirty="0"/>
              <a:t>пехотинцы 4-го Украинского фронта с боями продвигаются к центру города. </a:t>
            </a:r>
            <a:r>
              <a:rPr lang="ru-RU" sz="1400" dirty="0" smtClean="0"/>
              <a:t>Крым, г. Севастополь, 8 мая 1944 г. РГАКФД. 0-361811.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3043334"/>
            <a:ext cx="4186237" cy="2692207"/>
          </a:xfrm>
        </p:spPr>
      </p:pic>
    </p:spTree>
    <p:extLst>
      <p:ext uri="{BB962C8B-B14F-4D97-AF65-F5344CB8AC3E}">
        <p14:creationId xmlns:p14="http://schemas.microsoft.com/office/powerpoint/2010/main" val="2969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Фотодокументы из личного архива А.М. </a:t>
            </a:r>
            <a:r>
              <a:rPr lang="ru-RU" sz="2800" dirty="0" err="1"/>
              <a:t>Межуева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Зенитчики </a:t>
            </a:r>
            <a:r>
              <a:rPr lang="ru-RU" sz="1400" dirty="0"/>
              <a:t>4-го Украинского фронта следят за воздушным боем, на втором плане - разрушенное здание панорамы "Оборона Севастополя в 1854-1855 гг</a:t>
            </a:r>
            <a:r>
              <a:rPr lang="ru-RU" sz="1400" dirty="0" smtClean="0"/>
              <a:t>.". Крым, г. Севастополь, 9 мая 1944 г. РГАКФД. 0-361813.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22" y="2736850"/>
            <a:ext cx="2236356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 smtClean="0"/>
              <a:t>Морские </a:t>
            </a:r>
            <a:r>
              <a:rPr lang="ru-RU" sz="1400" dirty="0"/>
              <a:t>десантники и пехотинцы ведут бои на улицах Новороссийска в дни его освобождения от фашистских захватчиков</a:t>
            </a:r>
            <a:r>
              <a:rPr lang="ru-RU" sz="1400" dirty="0" smtClean="0"/>
              <a:t>. Г. Новороссийск, сентябрь, 1943 г. РГАКФД. 1-111042.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969494"/>
            <a:ext cx="4186237" cy="2839887"/>
          </a:xfrm>
        </p:spPr>
      </p:pic>
    </p:spTree>
    <p:extLst>
      <p:ext uri="{BB962C8B-B14F-4D97-AF65-F5344CB8AC3E}">
        <p14:creationId xmlns:p14="http://schemas.microsoft.com/office/powerpoint/2010/main" val="11149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Старые карточки традиционного </a:t>
            </a:r>
            <a:r>
              <a:rPr lang="ru-RU" sz="2400" dirty="0" err="1"/>
              <a:t>кинокаталога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81369"/>
            <a:ext cx="4183062" cy="30398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75" y="2160588"/>
            <a:ext cx="1724549" cy="3881437"/>
          </a:xfrm>
        </p:spPr>
      </p:pic>
    </p:spTree>
    <p:extLst>
      <p:ext uri="{BB962C8B-B14F-4D97-AF65-F5344CB8AC3E}">
        <p14:creationId xmlns:p14="http://schemas.microsoft.com/office/powerpoint/2010/main" val="2336129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Фотодокументы </a:t>
            </a:r>
            <a:r>
              <a:rPr lang="ru-RU" sz="2000" dirty="0" err="1" smtClean="0"/>
              <a:t>альбомно</a:t>
            </a:r>
            <a:r>
              <a:rPr lang="ru-RU" sz="2000" dirty="0" smtClean="0"/>
              <a:t>-позитивного фонда иностранных авторов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Немецкий офицер проверяет документы у жительниц поселка Толмачево</a:t>
            </a:r>
            <a:r>
              <a:rPr lang="ru-RU" sz="1400" dirty="0" smtClean="0"/>
              <a:t>. Ленинградская обл., </a:t>
            </a:r>
            <a:r>
              <a:rPr lang="ru-RU" sz="1400" dirty="0" err="1" smtClean="0"/>
              <a:t>Лужский</a:t>
            </a:r>
            <a:r>
              <a:rPr lang="ru-RU" sz="1400" dirty="0" smtClean="0"/>
              <a:t> р-н, </a:t>
            </a:r>
            <a:r>
              <a:rPr lang="ru-RU" sz="1400" dirty="0" err="1" smtClean="0"/>
              <a:t>п.Толмачёво</a:t>
            </a:r>
            <a:r>
              <a:rPr lang="ru-RU" sz="1400" dirty="0" smtClean="0"/>
              <a:t>, 2 января 1944 г. Автор съёмки </a:t>
            </a:r>
            <a:r>
              <a:rPr lang="en-US" sz="1400" dirty="0" err="1" smtClean="0"/>
              <a:t>Mutherr</a:t>
            </a:r>
            <a:r>
              <a:rPr lang="ru-RU" sz="1400" dirty="0" smtClean="0"/>
              <a:t>. РГАКФД. Оп.3. П.261. Сн.119.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71" y="2736850"/>
            <a:ext cx="2415858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Жители коммуны </a:t>
            </a:r>
            <a:r>
              <a:rPr lang="ru-RU" sz="1400" dirty="0" err="1"/>
              <a:t>Сент-Адресс</a:t>
            </a:r>
            <a:r>
              <a:rPr lang="ru-RU" sz="1400" dirty="0"/>
              <a:t> наблюдают с Большой набережной за немецкими бомбардировщиками, направляющимися в Англию; на втором плане (слева) - мемориал "Сахарная голова</a:t>
            </a:r>
            <a:r>
              <a:rPr lang="ru-RU" sz="1400" dirty="0" smtClean="0"/>
              <a:t>". Франция, г. Гавр, сентябрь 1940-иай 1941 гг. Автор съёмки </a:t>
            </a:r>
            <a:r>
              <a:rPr lang="en-US" sz="1400" dirty="0" err="1" smtClean="0"/>
              <a:t>Kunze</a:t>
            </a:r>
            <a:r>
              <a:rPr lang="ru-RU" sz="1400" dirty="0" smtClean="0"/>
              <a:t>. РГАКФД. Оп.3. П.261. Сн.67.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852342"/>
            <a:ext cx="4186237" cy="3074190"/>
          </a:xfrm>
        </p:spPr>
      </p:pic>
    </p:spTree>
    <p:extLst>
      <p:ext uri="{BB962C8B-B14F-4D97-AF65-F5344CB8AC3E}">
        <p14:creationId xmlns:p14="http://schemas.microsoft.com/office/powerpoint/2010/main" val="595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Фотодокументы </a:t>
            </a:r>
            <a:r>
              <a:rPr lang="ru-RU" sz="2800" dirty="0" err="1" smtClean="0"/>
              <a:t>альбомно</a:t>
            </a:r>
            <a:r>
              <a:rPr lang="ru-RU" sz="2800" dirty="0" smtClean="0"/>
              <a:t>-позитивного фонда иностранных авторов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Женщины пашут землю на лошади; слева - ветряная мельница</a:t>
            </a:r>
            <a:r>
              <a:rPr lang="ru-RU" sz="1400" dirty="0" smtClean="0"/>
              <a:t>. Калужская обл., Спас-</a:t>
            </a:r>
            <a:r>
              <a:rPr lang="ru-RU" sz="1400" dirty="0" err="1" smtClean="0"/>
              <a:t>Деменский</a:t>
            </a:r>
            <a:r>
              <a:rPr lang="ru-RU" sz="1400" dirty="0" smtClean="0"/>
              <a:t> р-н, 1942-1943 гг. РГАКФД. Оп.3. П.261. Сн.38.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77821"/>
            <a:ext cx="4184650" cy="302323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Лейтенант немецкой армии </a:t>
            </a:r>
            <a:r>
              <a:rPr lang="ru-RU" sz="1400" dirty="0" err="1"/>
              <a:t>Богатырёв</a:t>
            </a:r>
            <a:r>
              <a:rPr lang="ru-RU" sz="1400" dirty="0"/>
              <a:t> среди своих земляков - жителей деревни Сорокино</a:t>
            </a:r>
            <a:r>
              <a:rPr lang="ru-RU" sz="1400" dirty="0" smtClean="0"/>
              <a:t>. Смоленская обл., </a:t>
            </a:r>
            <a:r>
              <a:rPr lang="ru-RU" sz="1400" dirty="0" err="1" smtClean="0"/>
              <a:t>Всходский</a:t>
            </a:r>
            <a:r>
              <a:rPr lang="ru-RU" sz="1400" dirty="0" smtClean="0"/>
              <a:t> р-н, </a:t>
            </a:r>
            <a:r>
              <a:rPr lang="ru-RU" sz="1400" dirty="0" err="1" smtClean="0"/>
              <a:t>д.Сорокино</a:t>
            </a:r>
            <a:r>
              <a:rPr lang="ru-RU" sz="1400" dirty="0" smtClean="0"/>
              <a:t>, весна-лето, 1942 г. Автор съёмки </a:t>
            </a:r>
            <a:r>
              <a:rPr lang="en-US" sz="1400" dirty="0" smtClean="0"/>
              <a:t>Kroll</a:t>
            </a:r>
            <a:r>
              <a:rPr lang="ru-RU" sz="1400" dirty="0" smtClean="0"/>
              <a:t>. РГАКФД. Оп.3. П.261. Сн.158.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863944"/>
            <a:ext cx="4186237" cy="3050986"/>
          </a:xfrm>
        </p:spPr>
      </p:pic>
    </p:spTree>
    <p:extLst>
      <p:ext uri="{BB962C8B-B14F-4D97-AF65-F5344CB8AC3E}">
        <p14:creationId xmlns:p14="http://schemas.microsoft.com/office/powerpoint/2010/main" val="29136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Фотодокументы </a:t>
            </a:r>
            <a:r>
              <a:rPr lang="ru-RU" sz="2800" dirty="0" err="1"/>
              <a:t>альбомно</a:t>
            </a:r>
            <a:r>
              <a:rPr lang="ru-RU" sz="2800" dirty="0"/>
              <a:t>-позитивного фонда иностранных авторов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Женщины-еврейки идут по проезжей части улицы из-за запрещения ходить по тротуарам</a:t>
            </a:r>
            <a:r>
              <a:rPr lang="ru-RU" sz="1400" dirty="0" smtClean="0"/>
              <a:t>. Латвия, г. Рига, 13 сентября 1941 г. Автор съёмки </a:t>
            </a:r>
            <a:r>
              <a:rPr lang="en-US" sz="1400" dirty="0" err="1" smtClean="0"/>
              <a:t>Kurschat</a:t>
            </a:r>
            <a:r>
              <a:rPr lang="ru-RU" sz="1400" dirty="0" smtClean="0"/>
              <a:t>. РГАКФД. Оп.2. П.577. Сн.9.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53181"/>
            <a:ext cx="4184650" cy="287251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Польские полицаи рядом с группой евреев, связанных между собой верёвкой, возле жилого дома; в окне дома - женщина с ребёнком</a:t>
            </a:r>
            <a:r>
              <a:rPr lang="ru-RU" sz="1400" dirty="0" smtClean="0"/>
              <a:t>. Литва, июнь-июль, 1941 г. Автор съёмки </a:t>
            </a:r>
            <a:r>
              <a:rPr lang="en-US" sz="1400" dirty="0" smtClean="0"/>
              <a:t>Elle</a:t>
            </a:r>
            <a:r>
              <a:rPr lang="ru-RU" sz="1400" dirty="0" smtClean="0"/>
              <a:t>. РГАКФД. Оп.3. П.261. Сн.92.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859510"/>
            <a:ext cx="4186237" cy="3059855"/>
          </a:xfrm>
        </p:spPr>
      </p:pic>
    </p:spTree>
    <p:extLst>
      <p:ext uri="{BB962C8B-B14F-4D97-AF65-F5344CB8AC3E}">
        <p14:creationId xmlns:p14="http://schemas.microsoft.com/office/powerpoint/2010/main" val="1564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Фотодокументы </a:t>
            </a:r>
            <a:r>
              <a:rPr lang="ru-RU" sz="2400" dirty="0" err="1"/>
              <a:t>альбомно</a:t>
            </a:r>
            <a:r>
              <a:rPr lang="ru-RU" sz="2400" dirty="0"/>
              <a:t>-позитивного фонда иностранных авторов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Раввин Варшавского гетто читает священную книгу на субботней молитве</a:t>
            </a:r>
            <a:r>
              <a:rPr lang="ru-RU" sz="1400" dirty="0" smtClean="0"/>
              <a:t>. Польша, г. Варшава, 24 мая 1941 г. Автор съёмки </a:t>
            </a:r>
            <a:r>
              <a:rPr lang="en-US" sz="1400" dirty="0" err="1" smtClean="0"/>
              <a:t>Knobloch</a:t>
            </a:r>
            <a:r>
              <a:rPr lang="ru-RU" sz="1400" dirty="0" smtClean="0"/>
              <a:t>.  РГАКФД. Оп.3. П.204а. </a:t>
            </a:r>
            <a:r>
              <a:rPr lang="ru-RU" sz="1400" dirty="0" err="1" smtClean="0"/>
              <a:t>Сн</a:t>
            </a:r>
            <a:r>
              <a:rPr lang="ru-RU" sz="1400" dirty="0" smtClean="0"/>
              <a:t>. 13.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68" y="2736850"/>
            <a:ext cx="2429863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Здание Еврейского Совета (</a:t>
            </a:r>
            <a:r>
              <a:rPr lang="ru-RU" sz="1400" dirty="0" err="1"/>
              <a:t>Юденрата</a:t>
            </a:r>
            <a:r>
              <a:rPr lang="ru-RU" sz="1400" dirty="0"/>
              <a:t>) Варшавского гетто; мимо измождённого мужчины, лежащего на ступенях, проходят жители гетто</a:t>
            </a:r>
            <a:r>
              <a:rPr lang="ru-RU" sz="1400" dirty="0" smtClean="0"/>
              <a:t>. Польша, г. Варшава, май, 1941 г. Автор съёмки </a:t>
            </a:r>
            <a:r>
              <a:rPr lang="en-US" sz="1400" dirty="0" err="1" smtClean="0"/>
              <a:t>Knobloch</a:t>
            </a:r>
            <a:r>
              <a:rPr lang="ru-RU" sz="1400" dirty="0" smtClean="0"/>
              <a:t>. РГАКФД. Оп.3. П. 204а. </a:t>
            </a:r>
            <a:r>
              <a:rPr lang="ru-RU" sz="1400" dirty="0" err="1" smtClean="0"/>
              <a:t>Сн</a:t>
            </a:r>
            <a:r>
              <a:rPr lang="ru-RU" sz="1400" dirty="0" smtClean="0"/>
              <a:t>. 2.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18" y="2736850"/>
            <a:ext cx="2464876" cy="3305175"/>
          </a:xfrm>
        </p:spPr>
      </p:pic>
    </p:spTree>
    <p:extLst>
      <p:ext uri="{BB962C8B-B14F-4D97-AF65-F5344CB8AC3E}">
        <p14:creationId xmlns:p14="http://schemas.microsoft.com/office/powerpoint/2010/main" val="26577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ВФ-96 «Варшавское гетто в дни </a:t>
            </a:r>
            <a:br>
              <a:rPr lang="ru-RU" sz="2800" dirty="0" smtClean="0"/>
            </a:br>
            <a:r>
              <a:rPr lang="ru-RU" sz="2800" dirty="0" smtClean="0"/>
              <a:t>Второй Мировой войны». </a:t>
            </a:r>
            <a:br>
              <a:rPr lang="ru-RU" sz="2800" dirty="0" smtClean="0"/>
            </a:br>
            <a:r>
              <a:rPr lang="ru-RU" sz="2800" dirty="0" smtClean="0"/>
              <a:t>Польша, г. Варшава, май, 1942 г.</a:t>
            </a:r>
            <a:endParaRPr lang="ru-RU" sz="2800" dirty="0"/>
          </a:p>
        </p:txBody>
      </p:sp>
      <p:pic>
        <p:nvPicPr>
          <p:cNvPr id="4" name="Гетт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40242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Немецкий кинооператор Вилли Вист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5864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… с </a:t>
            </a:r>
            <a:r>
              <a:rPr lang="ru-RU" sz="2400" dirty="0"/>
              <a:t>лейкой и с блокнотом,</a:t>
            </a:r>
            <a:r>
              <a:rPr lang="ru-RU" sz="2400"/>
              <a:t/>
            </a:r>
            <a:br>
              <a:rPr lang="ru-RU" sz="2400"/>
            </a:br>
            <a:r>
              <a:rPr lang="ru-RU" sz="2400" dirty="0"/>
              <a:t>а</a:t>
            </a:r>
            <a:r>
              <a:rPr lang="ru-RU" sz="2400" smtClean="0"/>
              <a:t> </a:t>
            </a:r>
            <a:r>
              <a:rPr lang="ru-RU" sz="2400" dirty="0"/>
              <a:t>то и с </a:t>
            </a:r>
            <a:r>
              <a:rPr lang="ru-RU" sz="2400" dirty="0" smtClean="0"/>
              <a:t>пулеметом</a:t>
            </a:r>
            <a:r>
              <a:rPr lang="ru-RU" sz="2400"/>
              <a:t/>
            </a:r>
            <a:br>
              <a:rPr lang="ru-RU" sz="2400"/>
            </a:br>
            <a:r>
              <a:rPr lang="ru-RU" sz="2400" smtClean="0"/>
              <a:t>сквозь </a:t>
            </a:r>
            <a:r>
              <a:rPr lang="ru-RU" sz="2400" dirty="0"/>
              <a:t>огонь и стужу мы </a:t>
            </a:r>
            <a:r>
              <a:rPr lang="ru-RU" sz="2400" dirty="0" smtClean="0"/>
              <a:t>прошли…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Оператор </a:t>
            </a:r>
            <a:r>
              <a:rPr lang="ru-RU" sz="1400" dirty="0" err="1"/>
              <a:t>О.Б.Рейзман</a:t>
            </a:r>
            <a:r>
              <a:rPr lang="ru-RU" sz="1400" dirty="0"/>
              <a:t>  во время проведения съемки уличного боя в </a:t>
            </a:r>
            <a:r>
              <a:rPr lang="ru-RU" sz="1400" dirty="0" err="1" smtClean="0"/>
              <a:t>г.Будапеште</a:t>
            </a:r>
            <a:r>
              <a:rPr lang="ru-RU" sz="1400" dirty="0" smtClean="0"/>
              <a:t>. Венгрия, </a:t>
            </a:r>
            <a:r>
              <a:rPr lang="ru-RU" sz="1400" dirty="0" err="1" smtClean="0"/>
              <a:t>г.Будапешт</a:t>
            </a:r>
            <a:r>
              <a:rPr lang="ru-RU" sz="1400" dirty="0" smtClean="0"/>
              <a:t>, февраль, 1945 г. Автор съёмки Г.А. </a:t>
            </a:r>
            <a:r>
              <a:rPr lang="ru-RU" sz="1400" dirty="0" err="1" smtClean="0"/>
              <a:t>Зельма</a:t>
            </a:r>
            <a:r>
              <a:rPr lang="ru-RU" sz="1400" dirty="0" smtClean="0"/>
              <a:t>. РГАКФД. 0-144266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3333305"/>
            <a:ext cx="3048000" cy="21122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Слева направо: фотокорреспондент </a:t>
            </a:r>
            <a:r>
              <a:rPr lang="ru-RU" sz="1400" dirty="0" err="1"/>
              <a:t>Г.А.Зельма</a:t>
            </a:r>
            <a:r>
              <a:rPr lang="ru-RU" sz="1400" dirty="0"/>
              <a:t>, кинооператоры </a:t>
            </a:r>
            <a:r>
              <a:rPr lang="ru-RU" sz="1400" dirty="0" err="1"/>
              <a:t>А.П.Софьин</a:t>
            </a:r>
            <a:r>
              <a:rPr lang="ru-RU" sz="1400" dirty="0"/>
              <a:t>, </a:t>
            </a:r>
            <a:r>
              <a:rPr lang="ru-RU" sz="1400" dirty="0" err="1"/>
              <a:t>В.Орлянкин</a:t>
            </a:r>
            <a:r>
              <a:rPr lang="ru-RU" sz="1400" dirty="0"/>
              <a:t> и др. за беседой</a:t>
            </a:r>
            <a:r>
              <a:rPr lang="ru-RU" sz="1400" dirty="0" smtClean="0"/>
              <a:t>. Г. Сталинград, 31 декабря 1943 г. РГАКФД. 0-344750.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24" y="3455943"/>
            <a:ext cx="2881463" cy="1866988"/>
          </a:xfrm>
        </p:spPr>
      </p:pic>
    </p:spTree>
    <p:extLst>
      <p:ext uri="{BB962C8B-B14F-4D97-AF65-F5344CB8AC3E}">
        <p14:creationId xmlns:p14="http://schemas.microsoft.com/office/powerpoint/2010/main" val="41676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Новая объединённая карточка традиционного </a:t>
            </a:r>
            <a:r>
              <a:rPr lang="ru-RU" sz="2400" dirty="0" err="1" smtClean="0"/>
              <a:t>кинокаталога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3" y="2330788"/>
            <a:ext cx="5186172" cy="3541035"/>
          </a:xfrm>
        </p:spPr>
      </p:pic>
    </p:spTree>
    <p:extLst>
      <p:ext uri="{BB962C8B-B14F-4D97-AF65-F5344CB8AC3E}">
        <p14:creationId xmlns:p14="http://schemas.microsoft.com/office/powerpoint/2010/main" val="14386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Авторский монтажный лист кинооператора </a:t>
            </a:r>
            <a:br>
              <a:rPr lang="ru-RU" sz="2800" dirty="0" smtClean="0"/>
            </a:br>
            <a:r>
              <a:rPr lang="ru-RU" sz="2800" dirty="0" smtClean="0"/>
              <a:t>М. </a:t>
            </a:r>
            <a:r>
              <a:rPr lang="ru-RU" sz="2800" dirty="0" err="1" smtClean="0"/>
              <a:t>Мустафаева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05" y="2160588"/>
            <a:ext cx="2518428" cy="3881437"/>
          </a:xfrm>
        </p:spPr>
      </p:pic>
    </p:spTree>
    <p:extLst>
      <p:ext uri="{BB962C8B-B14F-4D97-AF65-F5344CB8AC3E}">
        <p14:creationId xmlns:p14="http://schemas.microsoft.com/office/powerpoint/2010/main" val="41808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Монтажный лист из хранилища дублей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72" y="2160588"/>
            <a:ext cx="2536894" cy="3881437"/>
          </a:xfrm>
        </p:spPr>
      </p:pic>
    </p:spTree>
    <p:extLst>
      <p:ext uri="{BB962C8B-B14F-4D97-AF65-F5344CB8AC3E}">
        <p14:creationId xmlns:p14="http://schemas.microsoft.com/office/powerpoint/2010/main" val="17211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Монтажный лист из читального зала кинодокументов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09" y="2160588"/>
            <a:ext cx="2576620" cy="3881437"/>
          </a:xfrm>
        </p:spPr>
      </p:pic>
    </p:spTree>
    <p:extLst>
      <p:ext uri="{BB962C8B-B14F-4D97-AF65-F5344CB8AC3E}">
        <p14:creationId xmlns:p14="http://schemas.microsoft.com/office/powerpoint/2010/main" val="9138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Новый монтажный лист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87" y="2160588"/>
            <a:ext cx="2761264" cy="3881437"/>
          </a:xfrm>
        </p:spPr>
      </p:pic>
    </p:spTree>
    <p:extLst>
      <p:ext uri="{BB962C8B-B14F-4D97-AF65-F5344CB8AC3E}">
        <p14:creationId xmlns:p14="http://schemas.microsoft.com/office/powerpoint/2010/main" val="33831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Аннотации электронного </a:t>
            </a:r>
            <a:r>
              <a:rPr lang="ru-RU" sz="2800" dirty="0" err="1" smtClean="0"/>
              <a:t>кинокаталога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Старая аннотация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320923"/>
            <a:ext cx="4184650" cy="213702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Новая аннотация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09" y="2736850"/>
            <a:ext cx="3476295" cy="3305175"/>
          </a:xfrm>
        </p:spPr>
      </p:pic>
    </p:spTree>
    <p:extLst>
      <p:ext uri="{BB962C8B-B14F-4D97-AF65-F5344CB8AC3E}">
        <p14:creationId xmlns:p14="http://schemas.microsoft.com/office/powerpoint/2010/main" val="27865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/>
              <a:t>Съемка </a:t>
            </a:r>
            <a:r>
              <a:rPr lang="ru-RU" sz="2200" dirty="0" smtClean="0"/>
              <a:t>кинооператора М</a:t>
            </a:r>
            <a:r>
              <a:rPr lang="ru-RU" sz="2200" dirty="0"/>
              <a:t>. </a:t>
            </a:r>
            <a:r>
              <a:rPr lang="ru-RU" sz="2200" dirty="0" err="1" smtClean="0"/>
              <a:t>Мустафаева</a:t>
            </a:r>
            <a:r>
              <a:rPr lang="ru-RU" sz="2200" dirty="0" smtClean="0"/>
              <a:t>: за </a:t>
            </a:r>
            <a:r>
              <a:rPr lang="ru-RU" sz="2200" dirty="0"/>
              <a:t>столом сидят (слева направо) военный комиссар 47-го медсанбата Н.Ф. Васильев, командир </a:t>
            </a:r>
            <a:r>
              <a:rPr lang="ru-RU" sz="2200" dirty="0" smtClean="0"/>
              <a:t>медсанбата В.Г</a:t>
            </a:r>
            <a:r>
              <a:rPr lang="ru-RU" sz="2200" dirty="0"/>
              <a:t>. Любарский, красноармеец </a:t>
            </a:r>
            <a:r>
              <a:rPr lang="ru-RU" sz="2200" dirty="0" err="1"/>
              <a:t>Кокур</a:t>
            </a:r>
            <a:r>
              <a:rPr lang="ru-RU" sz="2200" dirty="0"/>
              <a:t>. </a:t>
            </a:r>
            <a:r>
              <a:rPr lang="ru-RU" sz="2200" dirty="0" err="1"/>
              <a:t>Инкерманские</a:t>
            </a:r>
            <a:r>
              <a:rPr lang="ru-RU" sz="2200" dirty="0"/>
              <a:t> штольни, февраль, 1942 г. </a:t>
            </a:r>
            <a:r>
              <a:rPr lang="ru-RU" sz="2200" dirty="0" smtClean="0"/>
              <a:t>РГАКФД</a:t>
            </a:r>
            <a:r>
              <a:rPr lang="ru-RU" sz="2200" dirty="0"/>
              <a:t>. 1-6073.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78" y="2160588"/>
            <a:ext cx="5303282" cy="3881437"/>
          </a:xfrm>
        </p:spPr>
      </p:pic>
    </p:spTree>
    <p:extLst>
      <p:ext uri="{BB962C8B-B14F-4D97-AF65-F5344CB8AC3E}">
        <p14:creationId xmlns:p14="http://schemas.microsoft.com/office/powerpoint/2010/main" val="30094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</TotalTime>
  <Words>860</Words>
  <Application>Microsoft Office PowerPoint</Application>
  <PresentationFormat>Широкоэкранный</PresentationFormat>
  <Paragraphs>53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Wingdings 3</vt:lpstr>
      <vt:lpstr>Грань</vt:lpstr>
      <vt:lpstr>И.И. Серегина  ИЗ  ОПЫТА  РАБОТЫ  С  ДОКУМЕНТАМИ  РГАКФД ПЕРИОДА  ВТОРОЙ МИРОВОЙ ВОЙНЫ </vt:lpstr>
      <vt:lpstr>Старые карточки традиционного кинокаталога</vt:lpstr>
      <vt:lpstr>Новая объединённая карточка традиционного кинокаталога</vt:lpstr>
      <vt:lpstr>Авторский монтажный лист кинооператора  М. Мустафаева</vt:lpstr>
      <vt:lpstr>Монтажный лист из хранилища дублей</vt:lpstr>
      <vt:lpstr>Монтажный лист из читального зала кинодокументов</vt:lpstr>
      <vt:lpstr>Новый монтажный лист</vt:lpstr>
      <vt:lpstr>Аннотации электронного кинокаталога</vt:lpstr>
      <vt:lpstr>Съемка кинооператора М. Мустафаева: за столом сидят (слева направо) военный комиссар 47-го медсанбата Н.Ф. Васильев, командир медсанбата В.Г. Любарский, красноармеец Кокур. Инкерманские штольни, февраль, 1942 г. РГАКФД. 1-6073.</vt:lpstr>
      <vt:lpstr>Открытие Монумента Фронтовому Кинооператору. Московская область, г. Красногорск, 4 сентября 2020 г.</vt:lpstr>
      <vt:lpstr>Фотодокументы Е.А. Халдея из собрания РГАКФД</vt:lpstr>
      <vt:lpstr>Фотодокументы Е.А. Халдея из собрания РГАКФД</vt:lpstr>
      <vt:lpstr>Фотодокументы из личного архива  А.Е. Халдей</vt:lpstr>
      <vt:lpstr>Информационный ресурс «Победа. 1941-1945»,  координацию работы над которым осуществляет Федеральное архивное агентство (Росархив)</vt:lpstr>
      <vt:lpstr>Редактирование и усовершенствование справочников электронного фотокаталога</vt:lpstr>
      <vt:lpstr>Редактирование и усовершенствование справочников электронного фотокаталога</vt:lpstr>
      <vt:lpstr>Редактирование и усовершенствование справочников электронного фотокаталога</vt:lpstr>
      <vt:lpstr>Фотодокументы из личного архива А.М. Межуева</vt:lpstr>
      <vt:lpstr>Фотодокументы из личного архива А.М. Межуева</vt:lpstr>
      <vt:lpstr>Фотодокументы альбомно-позитивного фонда иностранных авторов</vt:lpstr>
      <vt:lpstr>Фотодокументы альбомно-позитивного фонда иностранных авторов</vt:lpstr>
      <vt:lpstr>Фотодокументы альбомно-позитивного фонда иностранных авторов</vt:lpstr>
      <vt:lpstr>Фотодокументы альбомно-позитивного фонда иностранных авторов</vt:lpstr>
      <vt:lpstr>ВФ-96 «Варшавское гетто в дни  Второй Мировой войны».  Польша, г. Варшава, май, 1942 г.</vt:lpstr>
      <vt:lpstr>Немецкий кинооператор Вилли Вист</vt:lpstr>
      <vt:lpstr>… с лейкой и с блокнотом, а то и с пулеметом сквозь огонь и стужу мы прошли…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РГАКФД</dc:creator>
  <cp:lastModifiedBy>РГАКФД</cp:lastModifiedBy>
  <cp:revision>43</cp:revision>
  <dcterms:created xsi:type="dcterms:W3CDTF">2021-09-23T10:32:29Z</dcterms:created>
  <dcterms:modified xsi:type="dcterms:W3CDTF">2021-09-28T10:27:09Z</dcterms:modified>
</cp:coreProperties>
</file>